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Roboto Medium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1" roundtripDataSignature="AMtx7miBMIWRJ58y2utPX7aknygM1Jo/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font" Target="fonts/Roboto-boldItalic.fntdata"/><Relationship Id="rId41" Type="http://customschemas.google.com/relationships/presentationmetadata" Target="metadata"/><Relationship Id="rId22" Type="http://schemas.openxmlformats.org/officeDocument/2006/relationships/font" Target="fonts/RobotoMedium-bold.fntdata"/><Relationship Id="rId21" Type="http://schemas.openxmlformats.org/officeDocument/2006/relationships/font" Target="fonts/RobotoMedium-regular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5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.fntdata"/><Relationship Id="rId15" Type="http://schemas.openxmlformats.org/officeDocument/2006/relationships/font" Target="fonts/RobotoSlab-regular.fntdata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Italic.fntdata"/><Relationship Id="rId17" Type="http://schemas.openxmlformats.org/officeDocument/2006/relationships/font" Target="fonts/Roboto-regular.fntdata"/><Relationship Id="rId39" Type="http://schemas.openxmlformats.org/officeDocument/2006/relationships/font" Target="fonts/HelveticaNeueLight-italic.fntdata"/><Relationship Id="rId16" Type="http://schemas.openxmlformats.org/officeDocument/2006/relationships/font" Target="fonts/RobotoSlab-bold.fntdata"/><Relationship Id="rId38" Type="http://schemas.openxmlformats.org/officeDocument/2006/relationships/font" Target="fonts/HelveticaNeueLight-bold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c04a3d22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c04a3d22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c04a3d22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c04a3d22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c04a3d22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c04a3d22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c04a3d22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ac04a3d22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5" Type="http://schemas.openxmlformats.org/officeDocument/2006/relationships/image" Target="../media/image8.jpg"/><Relationship Id="rId6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30.gif"/><Relationship Id="rId5" Type="http://schemas.openxmlformats.org/officeDocument/2006/relationships/image" Target="../media/image33.gif"/><Relationship Id="rId6" Type="http://schemas.openxmlformats.org/officeDocument/2006/relationships/image" Target="../media/image3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32.gif"/><Relationship Id="rId9" Type="http://schemas.openxmlformats.org/officeDocument/2006/relationships/image" Target="../media/image37.png"/><Relationship Id="rId5" Type="http://schemas.openxmlformats.org/officeDocument/2006/relationships/image" Target="../media/image36.gif"/><Relationship Id="rId6" Type="http://schemas.openxmlformats.org/officeDocument/2006/relationships/image" Target="../media/image34.gif"/><Relationship Id="rId7" Type="http://schemas.openxmlformats.org/officeDocument/2006/relationships/image" Target="../media/image35.gif"/><Relationship Id="rId8" Type="http://schemas.openxmlformats.org/officeDocument/2006/relationships/hyperlink" Target="http://www.socr.ucla.edu/Applets.dir/F_Table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Setting up the ANOVA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Setting up ANOVA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SETTING UP THE ANOVA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previously, the steps to set it up are: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Null Hypothesis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Alternate Hypothesis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Confidence level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Significance level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Test Statistic (F)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P-value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main idea here is to compare the variances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c04a3d225_0_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SETTING UP THE ANOVA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c04a3d225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c04a3d225_0_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H0: μ1 = μ2 = ...... = μk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H1: not all means are equal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Significance level: here also we will take it to be 0.05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Test Statistic </a:t>
            </a: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conduct ANOVA, we calculate F statistic which is based on F distribution</a:t>
            </a:r>
            <a:endParaRPr b="1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c04a3d225_0_14"/>
          <p:cNvSpPr txBox="1"/>
          <p:nvPr/>
        </p:nvSpPr>
        <p:spPr>
          <a:xfrm>
            <a:off x="585600" y="7570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SETTING UP THE ANOVA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c04a3d225_0_1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c04a3d225_0_14"/>
          <p:cNvSpPr txBox="1"/>
          <p:nvPr/>
        </p:nvSpPr>
        <p:spPr>
          <a:xfrm>
            <a:off x="707225" y="1216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●"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check the critical value for the given significance level  from the F Table and compare it with the F Statistic calculated and then take a decision on where to reject the null hypothesis or not</a:t>
            </a:r>
            <a:b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the calculated F statistic is greater than the critical value, we reject the null hypothesis (as we would be in the rejection region)</a:t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●"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P-value</a:t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the F Statistic we can also calculate the p-value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5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the p-value is less than 0.05, then we reject the null hypothesis as we would be in the rejection region </a:t>
            </a:r>
            <a:endParaRPr b="1" i="0" sz="1050" u="none" cap="none" strike="noStrike">
              <a:solidFill>
                <a:srgbClr val="FF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gac04a3d225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3725" y="2400300"/>
            <a:ext cx="3236876" cy="17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c04a3d225_0_3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ANOVA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c04a3d225_0_3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ac04a3d225_0_3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ANOVA is based in comparing how different are the variances within each group from the variances in total. Therefore: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total variance = variance within group + variance inter group.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we should compute the following parameters: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TSS = SSE + SST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gac04a3d225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225" y="3468050"/>
            <a:ext cx="2498025" cy="5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ac04a3d225_0_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8275" y="3478750"/>
            <a:ext cx="2603763" cy="5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ac04a3d225_0_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61125" y="3469075"/>
            <a:ext cx="2339376" cy="5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c04a3d225_0_4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ANOVA TEST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gac04a3d225_0_4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ac04a3d225_0_45"/>
          <p:cNvSpPr txBox="1"/>
          <p:nvPr/>
        </p:nvSpPr>
        <p:spPr>
          <a:xfrm>
            <a:off x="585600" y="147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" name="Google Shape;270;gac04a3d225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2550" y="1696850"/>
            <a:ext cx="1803063" cy="7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ac04a3d225_0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7300" y="1698399"/>
            <a:ext cx="1803062" cy="7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ac04a3d225_0_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2025" y="1696910"/>
            <a:ext cx="1803050" cy="65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ac04a3d225_0_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65875" y="2961400"/>
            <a:ext cx="3146875" cy="7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ac04a3d225_0_45"/>
          <p:cNvSpPr txBox="1"/>
          <p:nvPr/>
        </p:nvSpPr>
        <p:spPr>
          <a:xfrm>
            <a:off x="768350" y="3981750"/>
            <a:ext cx="21372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F-tables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gac04a3d225_0_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00550" y="2614613"/>
            <a:ext cx="415290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ac04a3d225_0_45"/>
          <p:cNvSpPr/>
          <p:nvPr/>
        </p:nvSpPr>
        <p:spPr>
          <a:xfrm>
            <a:off x="1987250" y="1644675"/>
            <a:ext cx="798600" cy="339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ac04a3d225_0_45"/>
          <p:cNvSpPr/>
          <p:nvPr/>
        </p:nvSpPr>
        <p:spPr>
          <a:xfrm>
            <a:off x="4530750" y="1625000"/>
            <a:ext cx="798600" cy="33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ac04a3d225_0_45"/>
          <p:cNvSpPr/>
          <p:nvPr/>
        </p:nvSpPr>
        <p:spPr>
          <a:xfrm>
            <a:off x="7116625" y="1596750"/>
            <a:ext cx="678300" cy="3393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